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67" r:id="rId2"/>
    <p:sldId id="265" r:id="rId3"/>
    <p:sldId id="256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0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B188374-E32D-4A36-9438-6421ABF63ED7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B90DEF-442A-4D22-9F34-6B02B07E2C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CEFFB-205F-47F6-926C-D9936F9B90EA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4264E-A4D2-40DA-9984-B3760C00A7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C6ACC-CB6B-40D4-861F-5172BC86AB58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A729630-D4ED-4C2D-9606-7AF9F09AAE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FE239-8086-41C8-810C-1EFBAAD09667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BD24-42F7-4EBC-82FF-7108E51397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FBE9BB4-6B98-4874-B023-7B31EB6FE965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95E02DF-1F2A-48E0-8ABC-77BCBA715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530EC-DFED-43D0-BBA9-0151D7701E20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E7F94-0162-49FD-B35A-CF9F340AB1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30775-B706-46DE-BE13-33349D5E3EB8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5B401-27E6-419A-AEBF-55B6A02C04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14CAE-309B-45F7-A115-05123A6FE26C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8C1BE-733B-4EFA-AFB8-BFEA90C182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D1B7B-69AE-4AB7-A548-AFCB0C97FADB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C5CD3-813D-49E7-B483-540636D30A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7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C126E-38C6-4CE8-8128-3233AB6C08EF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F50D707-EA14-416C-8273-00A3B94FA8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ectangle 8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D5248-6782-4304-906D-A7AC7A5DC7C7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D8755-097C-49C4-8B8D-FED8795A85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FC3733-2884-4801-92D2-94ECA7B16C1E}" type="datetimeFigureOut">
              <a:rPr lang="cs-CZ"/>
              <a:pPr>
                <a:defRPr/>
              </a:pPr>
              <a:t>26.9.2013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D39328-1FCE-4990-B6B3-153A40AF6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9" r:id="rId3"/>
    <p:sldLayoutId id="2147483886" r:id="rId4"/>
    <p:sldLayoutId id="2147483885" r:id="rId5"/>
    <p:sldLayoutId id="2147483884" r:id="rId6"/>
    <p:sldLayoutId id="2147483890" r:id="rId7"/>
    <p:sldLayoutId id="2147483891" r:id="rId8"/>
    <p:sldLayoutId id="2147483892" r:id="rId9"/>
    <p:sldLayoutId id="2147483883" r:id="rId10"/>
    <p:sldLayoutId id="21474838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2730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rgbClr val="00349E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odnadpis 2"/>
          <p:cNvSpPr>
            <a:spLocks noGrp="1"/>
          </p:cNvSpPr>
          <p:nvPr>
            <p:ph type="subTitle" idx="4294967295"/>
          </p:nvPr>
        </p:nvSpPr>
        <p:spPr bwMode="auto">
          <a:xfrm>
            <a:off x="539750" y="908050"/>
            <a:ext cx="7772400" cy="5205413"/>
          </a:xfrm>
          <a:noFill/>
        </p:spPr>
        <p:txBody>
          <a:bodyPr wrap="square" lIns="45720" r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Wingdings 2" pitchFamily="18" charset="2"/>
              <a:buNone/>
            </a:pPr>
            <a:endParaRPr lang="cs-CZ" sz="1200" smtClean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Název příjemce: Základní</a:t>
            </a:r>
            <a:r>
              <a:rPr lang="cs-CZ" smtClean="0">
                <a:solidFill>
                  <a:srgbClr val="000099"/>
                </a:solidFill>
                <a:latin typeface="Comic Sans MS" pitchFamily="66" charset="0"/>
              </a:rPr>
              <a:t> </a:t>
            </a: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škola a Mateřská škola Řečice, příspěvková organizace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cs-CZ" sz="1200" smtClean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Registrační číslo projektu: CZ.1.4.00/2.1621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cs-CZ" sz="1200" smtClean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Tematický celek: Vlastivěda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Téma: Josef Jungmann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Klíčová slova: národní obrození, vědecká činnost, dílo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Ročník: 5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cs-CZ" sz="1200" smtClean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Vytvořiila: Mgr. Dagmar Šišková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ČÍSLO MATERIÁLU: VY_52_INOVACE_VL.31.5.Josef Jungmann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cs-CZ" sz="1200" smtClean="0">
              <a:solidFill>
                <a:srgbClr val="000099"/>
              </a:solidFill>
              <a:latin typeface="Comic Sans MS" pitchFamily="66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ANOTACE: materiál slouží k rozšíření učiva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1200" smtClean="0">
                <a:solidFill>
                  <a:srgbClr val="000099"/>
                </a:solidFill>
                <a:latin typeface="Comic Sans MS" pitchFamily="66" charset="0"/>
              </a:rPr>
              <a:t>METODIKA: prezentace slouží k předvedení na interaktivní tabuli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3619376" cy="88429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2800" cap="none" smtClean="0"/>
              <a:t>Metodika</a:t>
            </a:r>
            <a:br>
              <a:rPr lang="cs-CZ" sz="2800" cap="none" smtClean="0"/>
            </a:br>
            <a:r>
              <a:rPr lang="cs-CZ" sz="2800" cap="none" smtClean="0"/>
              <a:t>Žáci se řídí metodickými pokyny učitele</a:t>
            </a:r>
          </a:p>
        </p:txBody>
      </p:sp>
      <p:sp>
        <p:nvSpPr>
          <p:cNvPr id="25604" name="Rectangle 4"/>
          <p:cNvSpPr>
            <a:spLocks noGrp="1"/>
          </p:cNvSpPr>
          <p:nvPr>
            <p:ph type="body" idx="4294967295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cs-CZ" smtClean="0"/>
              <a:t>Metodika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smtClean="0"/>
              <a:t>Žáci se řídí metodickými pokyny učitele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 bwMode="auto">
          <a:xfrm>
            <a:off x="7019925" y="4868863"/>
            <a:ext cx="1981200" cy="18288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r" eaLnBrk="1" hangingPunct="1">
              <a:defRPr/>
            </a:pPr>
            <a:endParaRPr lang="cs-CZ" sz="200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2638"/>
            <a:ext cx="63246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600" dirty="0" smtClean="0"/>
              <a:t>Josef </a:t>
            </a:r>
            <a:r>
              <a:rPr lang="cs-CZ" sz="6600" dirty="0" err="1" smtClean="0"/>
              <a:t>jungmann</a:t>
            </a:r>
            <a:endParaRPr lang="cs-CZ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/>
              <a:t>Jungmann se celý život pokoušel položit teoretické základy novému vývoji češtiny, což </a:t>
            </a:r>
            <a:r>
              <a:rPr lang="cs-CZ" sz="8000" dirty="0" smtClean="0"/>
              <a:t>se </a:t>
            </a:r>
            <a:r>
              <a:rPr lang="cs-CZ" sz="8000" dirty="0"/>
              <a:t>mu víceméně podařilo</a:t>
            </a:r>
            <a:r>
              <a:rPr lang="cs-CZ" sz="8000" dirty="0" smtClean="0"/>
              <a:t>.</a:t>
            </a:r>
            <a:endParaRPr lang="cs-CZ" sz="8000" dirty="0"/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/>
              <a:t>Do roku </a:t>
            </a:r>
            <a:r>
              <a:rPr lang="cs-CZ" sz="8000" dirty="0" smtClean="0"/>
              <a:t>1788</a:t>
            </a:r>
            <a:r>
              <a:rPr lang="cs-CZ" sz="8000" dirty="0"/>
              <a:t> chodil do školy v </a:t>
            </a:r>
            <a:r>
              <a:rPr lang="cs-CZ" sz="8000" dirty="0" smtClean="0"/>
              <a:t>Berouně. 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 smtClean="0"/>
              <a:t>Od tohoto </a:t>
            </a:r>
            <a:r>
              <a:rPr lang="cs-CZ" sz="8000" dirty="0"/>
              <a:t>roku do roku 1792 studoval na </a:t>
            </a:r>
            <a:r>
              <a:rPr lang="cs-CZ" sz="8000" dirty="0" err="1"/>
              <a:t>piaristském</a:t>
            </a:r>
            <a:r>
              <a:rPr lang="cs-CZ" sz="8000" dirty="0"/>
              <a:t> gymnáziu v Praze a poté studoval na filozofické fakultě pražské </a:t>
            </a:r>
            <a:r>
              <a:rPr lang="cs-CZ" sz="8000" dirty="0" smtClean="0"/>
              <a:t>univerzity.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 smtClean="0"/>
              <a:t>Později </a:t>
            </a:r>
            <a:r>
              <a:rPr lang="cs-CZ" sz="8000" dirty="0"/>
              <a:t>(do roku 1799) studoval také práva, ale studium nedokončil</a:t>
            </a:r>
            <a:r>
              <a:rPr lang="cs-CZ" sz="8000" dirty="0" smtClean="0"/>
              <a:t>.</a:t>
            </a:r>
            <a:endParaRPr lang="cs-CZ" sz="8000" dirty="0"/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/>
              <a:t>Od r. 1799 vyučoval na gymnáziu v Litoměřicích, kde se roku 1800 oženil s Johannou Světeckou z </a:t>
            </a:r>
            <a:r>
              <a:rPr lang="cs-CZ" sz="8000" dirty="0" smtClean="0"/>
              <a:t>Černčic. 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 smtClean="0"/>
              <a:t>Od </a:t>
            </a:r>
            <a:r>
              <a:rPr lang="cs-CZ" sz="8000" dirty="0"/>
              <a:t>roku 1800 na </a:t>
            </a:r>
            <a:r>
              <a:rPr lang="cs-CZ" sz="8000" dirty="0" smtClean="0"/>
              <a:t>tamním </a:t>
            </a:r>
            <a:r>
              <a:rPr lang="cs-CZ" sz="8000" dirty="0"/>
              <a:t>gymnáziu vyučoval </a:t>
            </a:r>
            <a:r>
              <a:rPr lang="cs-CZ" sz="8000" dirty="0" smtClean="0"/>
              <a:t>češtinu a </a:t>
            </a:r>
            <a:r>
              <a:rPr lang="cs-CZ" sz="8000" dirty="0"/>
              <a:t>byl tak prvním učitelem češtiny v Čechách a na Moravě</a:t>
            </a:r>
            <a:r>
              <a:rPr lang="cs-CZ" sz="8000" dirty="0" smtClean="0"/>
              <a:t>.</a:t>
            </a:r>
            <a:r>
              <a:rPr lang="cs-CZ" sz="8000" dirty="0"/>
              <a:t> </a:t>
            </a:r>
            <a:endParaRPr lang="cs-CZ" sz="8000" dirty="0" smtClean="0"/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 smtClean="0"/>
              <a:t>Dnešní </a:t>
            </a:r>
            <a:r>
              <a:rPr lang="cs-CZ" sz="8000" dirty="0"/>
              <a:t>litoměřické gymnázium nese jeho jméno.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/>
              <a:t>Roku 1815 odešel do Prahy, kde se stal ředitelem Staročeského gymnázia. </a:t>
            </a:r>
            <a:endParaRPr lang="cs-CZ" sz="8000" dirty="0" smtClean="0"/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 smtClean="0"/>
              <a:t>Nakonec </a:t>
            </a:r>
            <a:r>
              <a:rPr lang="cs-CZ" sz="8000" dirty="0"/>
              <a:t>se stal rektorem pražské univerzity.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sz="8000" dirty="0"/>
              <a:t>Pochován je na Olšanských hřbitovech.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dirty="0" smtClean="0"/>
              <a:t>ŽIVOTOPIS</a:t>
            </a:r>
            <a:endParaRPr lang="cs-CZ" sz="4800" dirty="0"/>
          </a:p>
        </p:txBody>
      </p:sp>
      <p:pic>
        <p:nvPicPr>
          <p:cNvPr id="1026" name="Picture 2" descr="http://upload.wikimedia.org/wikipedia/commons/c/c9/Josef_Jungmann_C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549275"/>
            <a:ext cx="4392613" cy="558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dirty="0"/>
              <a:t>Zasloužil se o založení prvního českého vědeckého časopisu Krok. </a:t>
            </a:r>
            <a:endParaRPr lang="cs-CZ" dirty="0" smtClean="0"/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dirty="0" smtClean="0"/>
              <a:t>Podařilo se mu vydat </a:t>
            </a:r>
            <a:r>
              <a:rPr lang="cs-CZ" dirty="0"/>
              <a:t>své životní </a:t>
            </a: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   dílo</a:t>
            </a:r>
            <a:r>
              <a:rPr lang="cs-CZ" dirty="0"/>
              <a:t>: pětidílný Slovník </a:t>
            </a:r>
            <a:r>
              <a:rPr lang="cs-CZ" dirty="0" smtClean="0"/>
              <a:t>česko-německý, </a:t>
            </a:r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který </a:t>
            </a:r>
            <a:r>
              <a:rPr lang="cs-CZ" dirty="0"/>
              <a:t>byl </a:t>
            </a:r>
            <a:r>
              <a:rPr lang="cs-CZ" dirty="0" smtClean="0"/>
              <a:t>druhým </a:t>
            </a:r>
            <a:r>
              <a:rPr lang="cs-CZ" dirty="0"/>
              <a:t>základním kamenem </a:t>
            </a: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pro pozvolné ustanovení normy</a:t>
            </a:r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   spisovné češtiny.</a:t>
            </a:r>
            <a:endParaRPr lang="cs-CZ" dirty="0"/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dirty="0"/>
              <a:t>Chtěl sestavit první českou velkou </a:t>
            </a: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encyklopedii.</a:t>
            </a:r>
            <a:r>
              <a:rPr lang="cs-CZ" dirty="0"/>
              <a:t> </a:t>
            </a:r>
            <a:endParaRPr lang="cs-CZ" dirty="0" smtClean="0"/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dirty="0" smtClean="0"/>
              <a:t>Je </a:t>
            </a:r>
            <a:r>
              <a:rPr lang="cs-CZ" dirty="0"/>
              <a:t>autorem první české romance </a:t>
            </a:r>
            <a:r>
              <a:rPr lang="cs-CZ" dirty="0" smtClean="0"/>
              <a:t>- </a:t>
            </a:r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Oldřich </a:t>
            </a:r>
            <a:r>
              <a:rPr lang="cs-CZ" dirty="0"/>
              <a:t>a </a:t>
            </a:r>
            <a:r>
              <a:rPr lang="cs-CZ" dirty="0" smtClean="0"/>
              <a:t>Božena.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dirty="0"/>
              <a:t>Přeložil velké množství </a:t>
            </a:r>
            <a:r>
              <a:rPr lang="cs-CZ" dirty="0" smtClean="0"/>
              <a:t>děl</a:t>
            </a:r>
            <a:r>
              <a:rPr lang="cs-CZ" dirty="0"/>
              <a:t> </a:t>
            </a:r>
            <a:r>
              <a:rPr lang="cs-CZ" dirty="0" smtClean="0"/>
              <a:t>z němčiny,</a:t>
            </a:r>
            <a:r>
              <a:rPr lang="cs-CZ" dirty="0"/>
              <a:t> </a:t>
            </a:r>
            <a:endParaRPr lang="cs-CZ" dirty="0" smtClean="0"/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francouzštiny a angličtiny.</a:t>
            </a:r>
            <a:endParaRPr lang="cs-CZ" dirty="0"/>
          </a:p>
          <a:p>
            <a:pPr marL="274320"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marL="274320"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dirty="0" smtClean="0"/>
              <a:t>DÍLO</a:t>
            </a:r>
            <a:endParaRPr lang="cs-CZ" sz="4800" dirty="0"/>
          </a:p>
        </p:txBody>
      </p:sp>
      <p:pic>
        <p:nvPicPr>
          <p:cNvPr id="2050" name="Picture 2" descr="http://www.knihynainternetu.cz/foto3/f77/005677661_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2205038"/>
            <a:ext cx="316230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Slovesnost</a:t>
            </a:r>
            <a:r>
              <a:rPr lang="cs-CZ" dirty="0"/>
              <a:t> – teorie literatury, líčí zde bohatství české literatury od Husa. Jde o slohovou čítanku.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b="1" dirty="0"/>
              <a:t>Historie literatury české aneb soustavný přehled spisů českých s krátkou historií národu, osvícení a </a:t>
            </a:r>
            <a:r>
              <a:rPr lang="cs-CZ" b="1" dirty="0" smtClean="0"/>
              <a:t>jazyka</a:t>
            </a:r>
            <a:r>
              <a:rPr lang="cs-CZ" dirty="0"/>
              <a:t> </a:t>
            </a:r>
            <a:r>
              <a:rPr lang="cs-CZ" dirty="0" smtClean="0"/>
              <a:t>– Toto </a:t>
            </a:r>
            <a:r>
              <a:rPr lang="cs-CZ" dirty="0"/>
              <a:t>dílo vychází z díla Dobrovského, jde o soupis všech tehdy známých českých literárních památek. Dělí ji na šest dílů: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cs-CZ" sz="2000" dirty="0"/>
              <a:t>Od počátku až po vymření </a:t>
            </a:r>
            <a:r>
              <a:rPr lang="cs-CZ" sz="2000" dirty="0" smtClean="0"/>
              <a:t>Přemyslovců</a:t>
            </a:r>
            <a:r>
              <a:rPr lang="cs-CZ" sz="2000" dirty="0"/>
              <a:t> </a:t>
            </a:r>
            <a:r>
              <a:rPr lang="cs-CZ" sz="2000" dirty="0" smtClean="0"/>
              <a:t>(1306</a:t>
            </a:r>
            <a:r>
              <a:rPr lang="cs-CZ" sz="2000" dirty="0"/>
              <a:t>)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cs-CZ" sz="2000" dirty="0"/>
              <a:t>1306 – až do Husa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cs-CZ" sz="2000" dirty="0"/>
              <a:t>Od Husa po rozšíření knihtisku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cs-CZ" sz="2000" dirty="0"/>
              <a:t>Od rozšíření knihtisku do přemožení nekatolické strany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cs-CZ" sz="2000" dirty="0"/>
              <a:t>Od přemožení nekatolické strany do zavedení němčiny do škol a úřadů</a:t>
            </a:r>
          </a:p>
          <a:p>
            <a:pPr marL="548640" lvl="1" indent="-182880" eaLnBrk="1" fontAlgn="auto" hangingPunct="1">
              <a:spcAft>
                <a:spcPts val="0"/>
              </a:spcAft>
              <a:defRPr/>
            </a:pPr>
            <a:r>
              <a:rPr lang="cs-CZ" sz="2000" dirty="0"/>
              <a:t>Od zavedení němčiny do škol a úřadů do své doby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b="1" dirty="0"/>
              <a:t>Slovník </a:t>
            </a:r>
            <a:r>
              <a:rPr lang="cs-CZ" b="1" dirty="0" smtClean="0"/>
              <a:t>česko-německý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/>
              <a:t>pět dílů, přibližně 120 000 hesel</a:t>
            </a:r>
          </a:p>
          <a:p>
            <a:pPr marL="4572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dirty="0" smtClean="0"/>
              <a:t>Vědecké publikace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dirty="0"/>
              <a:t>http://</a:t>
            </a:r>
            <a:r>
              <a:rPr lang="cs-CZ" dirty="0" smtClean="0"/>
              <a:t>cs.wikipedia.org/wiki/Josef_Jungmann</a:t>
            </a:r>
          </a:p>
          <a:p>
            <a:pPr marL="274320" eaLnBrk="1" fontAlgn="auto" hangingPunct="1">
              <a:spcAft>
                <a:spcPts val="0"/>
              </a:spcAft>
              <a:defRPr/>
            </a:pPr>
            <a:r>
              <a:rPr lang="cs-CZ" dirty="0"/>
              <a:t>http://www.google.cz/imghp?hl=cs&amp;tab=wi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800" dirty="0" smtClean="0"/>
              <a:t>ZDROJE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alent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130</TotalTime>
  <Words>115</Words>
  <Application>Microsoft Office PowerPoint</Application>
  <PresentationFormat>Předvádění na obrazovce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Mřížka</vt:lpstr>
      <vt:lpstr>Prezentace aplikace PowerPoint</vt:lpstr>
      <vt:lpstr>Metodika Žáci se řídí metodickými pokyny učitele</vt:lpstr>
      <vt:lpstr>Josef jungmann</vt:lpstr>
      <vt:lpstr>ŽIVOTOPIS</vt:lpstr>
      <vt:lpstr>DÍLO</vt:lpstr>
      <vt:lpstr>Vědecké publikace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Josef jungmann</dc:title>
  <dc:creator>Standard</dc:creator>
  <cp:lastModifiedBy>.</cp:lastModifiedBy>
  <cp:revision>25</cp:revision>
  <dcterms:created xsi:type="dcterms:W3CDTF">2013-02-25T17:08:55Z</dcterms:created>
  <dcterms:modified xsi:type="dcterms:W3CDTF">2013-09-26T12:09:36Z</dcterms:modified>
</cp:coreProperties>
</file>